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6cf13d5fc5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6cf13d5fc5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6cf13d5fc5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6cf13d5fc5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6cf13d5fc5_0_2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6cf13d5fc5_0_2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6cf13d5fc5_0_2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6cf13d5fc5_0_2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6cf13d5fc5_0_20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6cf13d5fc5_0_20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6cf13d5fc5_0_2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6cf13d5fc5_0_2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cf13d5fc5_0_2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6cf13d5fc5_0_2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highlight>
                  <a:schemeClr val="lt1"/>
                </a:highlight>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CCCC"/>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950325" y="156127"/>
            <a:ext cx="7243351" cy="4831248"/>
          </a:xfrm>
          <a:prstGeom prst="rect">
            <a:avLst/>
          </a:prstGeom>
          <a:noFill/>
          <a:ln>
            <a:noFill/>
          </a:ln>
          <a:effectLst>
            <a:outerShdw blurRad="57150" rotWithShape="0" algn="bl" dir="5400000" dist="19050">
              <a:srgbClr val="000000">
                <a:alpha val="50000"/>
              </a:srgbClr>
            </a:outerShdw>
          </a:effectLst>
        </p:spPr>
      </p:pic>
      <p:pic>
        <p:nvPicPr>
          <p:cNvPr id="55" name="Google Shape;55;p13"/>
          <p:cNvPicPr preferRelativeResize="0"/>
          <p:nvPr/>
        </p:nvPicPr>
        <p:blipFill>
          <a:blip r:embed="rId4">
            <a:alphaModFix/>
          </a:blip>
          <a:stretch>
            <a:fillRect/>
          </a:stretch>
        </p:blipFill>
        <p:spPr>
          <a:xfrm>
            <a:off x="1046025" y="272400"/>
            <a:ext cx="1376298" cy="1376298"/>
          </a:xfrm>
          <a:prstGeom prst="rect">
            <a:avLst/>
          </a:prstGeom>
          <a:noFill/>
          <a:ln>
            <a:noFill/>
          </a:ln>
          <a:effectLst>
            <a:outerShdw blurRad="57150" rotWithShape="0" algn="bl" dir="5400000" dist="19050">
              <a:srgbClr val="000000">
                <a:alpha val="50000"/>
              </a:srgbClr>
            </a:outerShdw>
          </a:effectLst>
        </p:spPr>
      </p:pic>
      <p:sp>
        <p:nvSpPr>
          <p:cNvPr id="56" name="Google Shape;56;p13"/>
          <p:cNvSpPr txBox="1"/>
          <p:nvPr/>
        </p:nvSpPr>
        <p:spPr>
          <a:xfrm>
            <a:off x="6040000" y="3558275"/>
            <a:ext cx="2107800" cy="1385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Comic Sans MS"/>
                <a:ea typeface="Comic Sans MS"/>
                <a:cs typeface="Comic Sans MS"/>
                <a:sym typeface="Comic Sans MS"/>
              </a:rPr>
              <a:t>  </a:t>
            </a:r>
            <a:r>
              <a:rPr lang="en" sz="1300">
                <a:solidFill>
                  <a:schemeClr val="lt1"/>
                </a:solidFill>
                <a:latin typeface="Comic Sans MS"/>
                <a:ea typeface="Comic Sans MS"/>
                <a:cs typeface="Comic Sans MS"/>
                <a:sym typeface="Comic Sans MS"/>
              </a:rPr>
              <a:t>TEAM MEMBERS:</a:t>
            </a:r>
            <a:endParaRPr sz="1300">
              <a:solidFill>
                <a:schemeClr val="lt1"/>
              </a:solidFill>
              <a:latin typeface="Comic Sans MS"/>
              <a:ea typeface="Comic Sans MS"/>
              <a:cs typeface="Comic Sans MS"/>
              <a:sym typeface="Comic Sans MS"/>
            </a:endParaRPr>
          </a:p>
          <a:p>
            <a:pPr indent="-311150" lvl="0" marL="457200" rtl="0" algn="l">
              <a:spcBef>
                <a:spcPts val="0"/>
              </a:spcBef>
              <a:spcAft>
                <a:spcPts val="0"/>
              </a:spcAft>
              <a:buClr>
                <a:schemeClr val="lt1"/>
              </a:buClr>
              <a:buSzPts val="1300"/>
              <a:buFont typeface="Comic Sans MS"/>
              <a:buAutoNum type="arabicPeriod"/>
            </a:pPr>
            <a:r>
              <a:rPr lang="en" sz="1300">
                <a:solidFill>
                  <a:schemeClr val="lt1"/>
                </a:solidFill>
                <a:latin typeface="Comic Sans MS"/>
                <a:ea typeface="Comic Sans MS"/>
                <a:cs typeface="Comic Sans MS"/>
                <a:sym typeface="Comic Sans MS"/>
              </a:rPr>
              <a:t>P. Penchala Teja</a:t>
            </a:r>
            <a:endParaRPr sz="1300">
              <a:solidFill>
                <a:schemeClr val="lt1"/>
              </a:solidFill>
              <a:latin typeface="Comic Sans MS"/>
              <a:ea typeface="Comic Sans MS"/>
              <a:cs typeface="Comic Sans MS"/>
              <a:sym typeface="Comic Sans MS"/>
            </a:endParaRPr>
          </a:p>
          <a:p>
            <a:pPr indent="-311150" lvl="0" marL="457200" rtl="0" algn="l">
              <a:spcBef>
                <a:spcPts val="0"/>
              </a:spcBef>
              <a:spcAft>
                <a:spcPts val="0"/>
              </a:spcAft>
              <a:buClr>
                <a:schemeClr val="lt1"/>
              </a:buClr>
              <a:buSzPts val="1300"/>
              <a:buFont typeface="Comic Sans MS"/>
              <a:buAutoNum type="arabicPeriod"/>
            </a:pPr>
            <a:r>
              <a:rPr lang="en" sz="1300">
                <a:solidFill>
                  <a:schemeClr val="lt1"/>
                </a:solidFill>
                <a:latin typeface="Comic Sans MS"/>
                <a:ea typeface="Comic Sans MS"/>
                <a:cs typeface="Comic Sans MS"/>
                <a:sym typeface="Comic Sans MS"/>
              </a:rPr>
              <a:t>Allagadapa Harish</a:t>
            </a:r>
            <a:endParaRPr sz="1300">
              <a:solidFill>
                <a:schemeClr val="lt1"/>
              </a:solidFill>
              <a:latin typeface="Comic Sans MS"/>
              <a:ea typeface="Comic Sans MS"/>
              <a:cs typeface="Comic Sans MS"/>
              <a:sym typeface="Comic Sans MS"/>
            </a:endParaRPr>
          </a:p>
          <a:p>
            <a:pPr indent="-311150" lvl="0" marL="457200" rtl="0" algn="l">
              <a:spcBef>
                <a:spcPts val="0"/>
              </a:spcBef>
              <a:spcAft>
                <a:spcPts val="0"/>
              </a:spcAft>
              <a:buClr>
                <a:schemeClr val="lt1"/>
              </a:buClr>
              <a:buSzPts val="1300"/>
              <a:buFont typeface="Comic Sans MS"/>
              <a:buAutoNum type="arabicPeriod"/>
            </a:pPr>
            <a:r>
              <a:rPr lang="en" sz="1300">
                <a:solidFill>
                  <a:schemeClr val="lt1"/>
                </a:solidFill>
                <a:latin typeface="Comic Sans MS"/>
                <a:ea typeface="Comic Sans MS"/>
                <a:cs typeface="Comic Sans MS"/>
                <a:sym typeface="Comic Sans MS"/>
              </a:rPr>
              <a:t>Harshit Gupta</a:t>
            </a:r>
            <a:endParaRPr sz="1300">
              <a:solidFill>
                <a:schemeClr val="lt1"/>
              </a:solidFill>
              <a:latin typeface="Comic Sans MS"/>
              <a:ea typeface="Comic Sans MS"/>
              <a:cs typeface="Comic Sans MS"/>
              <a:sym typeface="Comic Sans MS"/>
            </a:endParaRPr>
          </a:p>
          <a:p>
            <a:pPr indent="-311150" lvl="0" marL="457200" rtl="0" algn="l">
              <a:spcBef>
                <a:spcPts val="0"/>
              </a:spcBef>
              <a:spcAft>
                <a:spcPts val="0"/>
              </a:spcAft>
              <a:buClr>
                <a:schemeClr val="lt1"/>
              </a:buClr>
              <a:buSzPts val="1300"/>
              <a:buFont typeface="Comic Sans MS"/>
              <a:buAutoNum type="arabicPeriod"/>
            </a:pPr>
            <a:r>
              <a:rPr lang="en" sz="1300">
                <a:solidFill>
                  <a:schemeClr val="lt1"/>
                </a:solidFill>
                <a:latin typeface="Comic Sans MS"/>
                <a:ea typeface="Comic Sans MS"/>
                <a:cs typeface="Comic Sans MS"/>
                <a:sym typeface="Comic Sans MS"/>
              </a:rPr>
              <a:t>Raghav Sharma</a:t>
            </a:r>
            <a:endParaRPr sz="1300">
              <a:solidFill>
                <a:schemeClr val="lt1"/>
              </a:solidFill>
              <a:latin typeface="Comic Sans MS"/>
              <a:ea typeface="Comic Sans MS"/>
              <a:cs typeface="Comic Sans MS"/>
              <a:sym typeface="Comic Sans MS"/>
            </a:endParaRPr>
          </a:p>
          <a:p>
            <a:pPr indent="-311150" lvl="0" marL="457200" rtl="0" algn="l">
              <a:spcBef>
                <a:spcPts val="0"/>
              </a:spcBef>
              <a:spcAft>
                <a:spcPts val="0"/>
              </a:spcAft>
              <a:buClr>
                <a:schemeClr val="lt1"/>
              </a:buClr>
              <a:buSzPts val="1300"/>
              <a:buFont typeface="Comic Sans MS"/>
              <a:buAutoNum type="arabicPeriod"/>
            </a:pPr>
            <a:r>
              <a:rPr lang="en" sz="1300">
                <a:solidFill>
                  <a:schemeClr val="lt1"/>
                </a:solidFill>
                <a:latin typeface="Comic Sans MS"/>
                <a:ea typeface="Comic Sans MS"/>
                <a:cs typeface="Comic Sans MS"/>
                <a:sym typeface="Comic Sans MS"/>
              </a:rPr>
              <a:t>Bibhakar Paul</a:t>
            </a:r>
            <a:endParaRPr sz="1300">
              <a:solidFill>
                <a:schemeClr val="lt1"/>
              </a:solidFill>
              <a:latin typeface="Comic Sans MS"/>
              <a:ea typeface="Comic Sans MS"/>
              <a:cs typeface="Comic Sans MS"/>
              <a:sym typeface="Comic Sans M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60" name="Shape 60"/>
        <p:cNvGrpSpPr/>
        <p:nvPr/>
      </p:nvGrpSpPr>
      <p:grpSpPr>
        <a:xfrm>
          <a:off x="0" y="0"/>
          <a:ext cx="0" cy="0"/>
          <a:chOff x="0" y="0"/>
          <a:chExt cx="0" cy="0"/>
        </a:xfrm>
      </p:grpSpPr>
      <p:sp>
        <p:nvSpPr>
          <p:cNvPr id="61" name="Google Shape;61;p14"/>
          <p:cNvSpPr txBox="1"/>
          <p:nvPr>
            <p:ph type="ctrTitle"/>
          </p:nvPr>
        </p:nvSpPr>
        <p:spPr>
          <a:xfrm>
            <a:off x="4663750" y="566250"/>
            <a:ext cx="4443900" cy="1352700"/>
          </a:xfrm>
          <a:prstGeom prst="rect">
            <a:avLst/>
          </a:prstGeom>
          <a:effectLst>
            <a:outerShdw blurRad="57150" rotWithShape="0" algn="bl" dir="5400000" dist="19050">
              <a:srgbClr val="000000">
                <a:alpha val="50000"/>
              </a:srgbClr>
            </a:outerShdw>
          </a:effectLst>
        </p:spPr>
        <p:txBody>
          <a:bodyPr anchorCtr="0" anchor="b" bIns="91425" lIns="91425" spcFirstLastPara="1" rIns="91425" wrap="square" tIns="91425">
            <a:normAutofit/>
          </a:bodyPr>
          <a:lstStyle/>
          <a:p>
            <a:pPr indent="0" lvl="0" marL="0" rtl="0" algn="l">
              <a:lnSpc>
                <a:spcPct val="90000"/>
              </a:lnSpc>
              <a:spcBef>
                <a:spcPts val="0"/>
              </a:spcBef>
              <a:spcAft>
                <a:spcPts val="0"/>
              </a:spcAft>
              <a:buClr>
                <a:schemeClr val="dk1"/>
              </a:buClr>
              <a:buSzPts val="4400"/>
              <a:buFont typeface="Arial"/>
              <a:buNone/>
            </a:pPr>
            <a:r>
              <a:rPr lang="en" sz="4400"/>
              <a:t>OBJECTIVE</a:t>
            </a:r>
            <a:endParaRPr/>
          </a:p>
        </p:txBody>
      </p:sp>
      <p:sp>
        <p:nvSpPr>
          <p:cNvPr id="62" name="Google Shape;62;p14"/>
          <p:cNvSpPr txBox="1"/>
          <p:nvPr>
            <p:ph idx="1" type="subTitle"/>
          </p:nvPr>
        </p:nvSpPr>
        <p:spPr>
          <a:xfrm>
            <a:off x="4721425" y="2068425"/>
            <a:ext cx="4498800" cy="1478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rgbClr val="0D0D0D"/>
                </a:solidFill>
                <a:highlight>
                  <a:srgbClr val="D9D9D9"/>
                </a:highlight>
                <a:latin typeface="Roboto"/>
                <a:ea typeface="Roboto"/>
                <a:cs typeface="Roboto"/>
                <a:sym typeface="Roboto"/>
              </a:rPr>
              <a:t>The purpose of this job analysis is to provide a comprehensive understanding of the various job positions in India which is posted on Linkedin.This job analysis will encompass all key job positions in different companies, spanning across departments and divisions. We will examine the duties, responsibilities, qualifications, skills, and competencies required for each position.</a:t>
            </a:r>
            <a:endParaRPr sz="1200">
              <a:solidFill>
                <a:srgbClr val="0D0D0D"/>
              </a:solidFill>
              <a:highlight>
                <a:srgbClr val="D9D9D9"/>
              </a:highlight>
              <a:latin typeface="Roboto"/>
              <a:ea typeface="Roboto"/>
              <a:cs typeface="Roboto"/>
              <a:sym typeface="Roboto"/>
            </a:endParaRPr>
          </a:p>
        </p:txBody>
      </p:sp>
      <p:pic>
        <p:nvPicPr>
          <p:cNvPr id="63" name="Google Shape;63;p14"/>
          <p:cNvPicPr preferRelativeResize="0"/>
          <p:nvPr/>
        </p:nvPicPr>
        <p:blipFill>
          <a:blip r:embed="rId3">
            <a:alphaModFix/>
          </a:blip>
          <a:stretch>
            <a:fillRect/>
          </a:stretch>
        </p:blipFill>
        <p:spPr>
          <a:xfrm>
            <a:off x="175650" y="786450"/>
            <a:ext cx="4396352" cy="3334625"/>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67" name="Shape 67"/>
        <p:cNvGrpSpPr/>
        <p:nvPr/>
      </p:nvGrpSpPr>
      <p:grpSpPr>
        <a:xfrm>
          <a:off x="0" y="0"/>
          <a:ext cx="0" cy="0"/>
          <a:chOff x="0" y="0"/>
          <a:chExt cx="0" cy="0"/>
        </a:xfrm>
      </p:grpSpPr>
      <p:sp>
        <p:nvSpPr>
          <p:cNvPr id="68" name="Google Shape;68;p15"/>
          <p:cNvSpPr txBox="1"/>
          <p:nvPr>
            <p:ph idx="1" type="body"/>
          </p:nvPr>
        </p:nvSpPr>
        <p:spPr>
          <a:xfrm>
            <a:off x="311700" y="1152475"/>
            <a:ext cx="3141000" cy="3416400"/>
          </a:xfrm>
          <a:prstGeom prst="rect">
            <a:avLst/>
          </a:prstGeom>
        </p:spPr>
        <p:txBody>
          <a:bodyPr anchorCtr="0" anchor="t" bIns="91425" lIns="91425" spcFirstLastPara="1" rIns="91425" wrap="square" tIns="91425">
            <a:normAutofit/>
          </a:bodyPr>
          <a:lstStyle/>
          <a:p>
            <a:pPr indent="0" lvl="0" marL="0" rtl="0" algn="l">
              <a:lnSpc>
                <a:spcPct val="90000"/>
              </a:lnSpc>
              <a:spcBef>
                <a:spcPts val="0"/>
              </a:spcBef>
              <a:spcAft>
                <a:spcPts val="0"/>
              </a:spcAft>
              <a:buClr>
                <a:schemeClr val="dk1"/>
              </a:buClr>
              <a:buSzPts val="2000"/>
              <a:buFont typeface="Arial"/>
              <a:buNone/>
            </a:pPr>
            <a:r>
              <a:rPr lang="en" sz="1300">
                <a:solidFill>
                  <a:schemeClr val="dk1"/>
                </a:solidFill>
              </a:rPr>
              <a:t>Data extraction serves a pivotal role, particularly when faced with the intricate task of obtaining data </a:t>
            </a:r>
            <a:r>
              <a:rPr lang="en" sz="1300">
                <a:solidFill>
                  <a:schemeClr val="dk1"/>
                </a:solidFill>
              </a:rPr>
              <a:t>page wise</a:t>
            </a:r>
            <a:r>
              <a:rPr lang="en" sz="1300">
                <a:solidFill>
                  <a:schemeClr val="dk1"/>
                </a:solidFill>
              </a:rPr>
              <a:t> and scrolling the page.To overcome this challenge, we strategically used loop on link of each pages for a seamless and efficient extraction process.</a:t>
            </a:r>
            <a:endParaRPr sz="1100"/>
          </a:p>
        </p:txBody>
      </p:sp>
      <p:pic>
        <p:nvPicPr>
          <p:cNvPr id="69" name="Google Shape;69;p15"/>
          <p:cNvPicPr preferRelativeResize="0"/>
          <p:nvPr/>
        </p:nvPicPr>
        <p:blipFill>
          <a:blip r:embed="rId3">
            <a:alphaModFix/>
          </a:blip>
          <a:stretch>
            <a:fillRect/>
          </a:stretch>
        </p:blipFill>
        <p:spPr>
          <a:xfrm>
            <a:off x="3504225" y="86500"/>
            <a:ext cx="5516549" cy="4907575"/>
          </a:xfrm>
          <a:prstGeom prst="rect">
            <a:avLst/>
          </a:prstGeom>
          <a:noFill/>
          <a:ln>
            <a:noFill/>
          </a:ln>
          <a:effectLst>
            <a:outerShdw blurRad="57150" rotWithShape="0" algn="bl" dir="5400000" dist="19050">
              <a:srgbClr val="000000">
                <a:alpha val="50000"/>
              </a:srgbClr>
            </a:outerShdw>
          </a:effectLst>
        </p:spPr>
      </p:pic>
      <p:sp>
        <p:nvSpPr>
          <p:cNvPr id="70" name="Google Shape;70;p15"/>
          <p:cNvSpPr txBox="1"/>
          <p:nvPr/>
        </p:nvSpPr>
        <p:spPr>
          <a:xfrm>
            <a:off x="311700" y="369650"/>
            <a:ext cx="2747700" cy="569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dk1"/>
                </a:solidFill>
              </a:rPr>
              <a:t>EXTRACTION</a:t>
            </a:r>
            <a:endParaRPr sz="25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74" name="Shape 74"/>
        <p:cNvGrpSpPr/>
        <p:nvPr/>
      </p:nvGrpSpPr>
      <p:grpSpPr>
        <a:xfrm>
          <a:off x="0" y="0"/>
          <a:ext cx="0" cy="0"/>
          <a:chOff x="0" y="0"/>
          <a:chExt cx="0" cy="0"/>
        </a:xfrm>
      </p:grpSpPr>
      <p:sp>
        <p:nvSpPr>
          <p:cNvPr id="75" name="Google Shape;75;p16"/>
          <p:cNvSpPr txBox="1"/>
          <p:nvPr>
            <p:ph type="title"/>
          </p:nvPr>
        </p:nvSpPr>
        <p:spPr>
          <a:xfrm>
            <a:off x="201575" y="452900"/>
            <a:ext cx="2991600" cy="5727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a:t>
            </a:r>
            <a:endParaRPr/>
          </a:p>
        </p:txBody>
      </p:sp>
      <p:sp>
        <p:nvSpPr>
          <p:cNvPr id="76" name="Google Shape;76;p16"/>
          <p:cNvSpPr txBox="1"/>
          <p:nvPr>
            <p:ph idx="1" type="body"/>
          </p:nvPr>
        </p:nvSpPr>
        <p:spPr>
          <a:xfrm>
            <a:off x="201575" y="1168200"/>
            <a:ext cx="3117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rgbClr val="0D0D0D"/>
                </a:solidFill>
                <a:highlight>
                  <a:srgbClr val="D9D9D9"/>
                </a:highlight>
                <a:latin typeface="Roboto"/>
                <a:ea typeface="Roboto"/>
                <a:cs typeface="Roboto"/>
                <a:sym typeface="Roboto"/>
              </a:rPr>
              <a:t>Integrating data from multiple sources with different formats and structures, and cleansing it to ensure accuracy and consistency.</a:t>
            </a:r>
            <a:endParaRPr sz="1200">
              <a:solidFill>
                <a:srgbClr val="0D0D0D"/>
              </a:solidFill>
              <a:highlight>
                <a:srgbClr val="D9D9D9"/>
              </a:highlight>
              <a:latin typeface="Roboto"/>
              <a:ea typeface="Roboto"/>
              <a:cs typeface="Roboto"/>
              <a:sym typeface="Roboto"/>
            </a:endParaRPr>
          </a:p>
          <a:p>
            <a:pPr indent="0" lvl="0" marL="0" rtl="0" algn="l">
              <a:spcBef>
                <a:spcPts val="1200"/>
              </a:spcBef>
              <a:spcAft>
                <a:spcPts val="0"/>
              </a:spcAft>
              <a:buNone/>
            </a:pPr>
            <a:r>
              <a:rPr lang="en" sz="1200">
                <a:solidFill>
                  <a:srgbClr val="0D0D0D"/>
                </a:solidFill>
                <a:highlight>
                  <a:srgbClr val="D9D9D9"/>
                </a:highlight>
                <a:latin typeface="Roboto"/>
                <a:ea typeface="Roboto"/>
                <a:cs typeface="Roboto"/>
                <a:sym typeface="Roboto"/>
              </a:rPr>
              <a:t>Compare job postings and recruitment metrics with competitors in the industry.</a:t>
            </a:r>
            <a:endParaRPr sz="1200">
              <a:solidFill>
                <a:srgbClr val="0D0D0D"/>
              </a:solidFill>
              <a:highlight>
                <a:srgbClr val="D9D9D9"/>
              </a:highlight>
              <a:latin typeface="Roboto"/>
              <a:ea typeface="Roboto"/>
              <a:cs typeface="Roboto"/>
              <a:sym typeface="Roboto"/>
            </a:endParaRPr>
          </a:p>
          <a:p>
            <a:pPr indent="0" lvl="0" marL="0" rtl="0" algn="l">
              <a:spcBef>
                <a:spcPts val="1200"/>
              </a:spcBef>
              <a:spcAft>
                <a:spcPts val="1200"/>
              </a:spcAft>
              <a:buNone/>
            </a:pPr>
            <a:r>
              <a:rPr lang="en" sz="1200">
                <a:solidFill>
                  <a:srgbClr val="0D0D0D"/>
                </a:solidFill>
                <a:highlight>
                  <a:srgbClr val="D9D9D9"/>
                </a:highlight>
                <a:latin typeface="Roboto"/>
                <a:ea typeface="Roboto"/>
                <a:cs typeface="Roboto"/>
                <a:sym typeface="Roboto"/>
              </a:rPr>
              <a:t>Visualize the trend of job postings over time to identify fluctuations and patterns in job demand.</a:t>
            </a:r>
            <a:endParaRPr sz="1200">
              <a:solidFill>
                <a:srgbClr val="0D0D0D"/>
              </a:solidFill>
              <a:highlight>
                <a:srgbClr val="D9D9D9"/>
              </a:highlight>
              <a:latin typeface="Roboto"/>
              <a:ea typeface="Roboto"/>
              <a:cs typeface="Roboto"/>
              <a:sym typeface="Roboto"/>
            </a:endParaRPr>
          </a:p>
        </p:txBody>
      </p:sp>
      <p:pic>
        <p:nvPicPr>
          <p:cNvPr id="77" name="Google Shape;77;p16"/>
          <p:cNvPicPr preferRelativeResize="0"/>
          <p:nvPr/>
        </p:nvPicPr>
        <p:blipFill>
          <a:blip r:embed="rId3">
            <a:alphaModFix/>
          </a:blip>
          <a:stretch>
            <a:fillRect/>
          </a:stretch>
        </p:blipFill>
        <p:spPr>
          <a:xfrm>
            <a:off x="3284000" y="583475"/>
            <a:ext cx="5757751" cy="31743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81" name="Shape 81"/>
        <p:cNvGrpSpPr/>
        <p:nvPr/>
      </p:nvGrpSpPr>
      <p:grpSpPr>
        <a:xfrm>
          <a:off x="0" y="0"/>
          <a:ext cx="0" cy="0"/>
          <a:chOff x="0" y="0"/>
          <a:chExt cx="0" cy="0"/>
        </a:xfrm>
      </p:grpSpPr>
      <p:sp>
        <p:nvSpPr>
          <p:cNvPr id="82" name="Google Shape;82;p17"/>
          <p:cNvSpPr txBox="1"/>
          <p:nvPr>
            <p:ph type="title"/>
          </p:nvPr>
        </p:nvSpPr>
        <p:spPr>
          <a:xfrm>
            <a:off x="36450" y="201225"/>
            <a:ext cx="3982500" cy="5727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CLUSTERING AND NLTK</a:t>
            </a:r>
            <a:endParaRPr/>
          </a:p>
        </p:txBody>
      </p:sp>
      <p:sp>
        <p:nvSpPr>
          <p:cNvPr id="83" name="Google Shape;83;p17"/>
          <p:cNvSpPr txBox="1"/>
          <p:nvPr>
            <p:ph idx="1" type="body"/>
          </p:nvPr>
        </p:nvSpPr>
        <p:spPr>
          <a:xfrm>
            <a:off x="311700" y="880850"/>
            <a:ext cx="3148800" cy="305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rgbClr val="0D0D0D"/>
                </a:solidFill>
                <a:highlight>
                  <a:srgbClr val="D9D9D9"/>
                </a:highlight>
                <a:latin typeface="Roboto"/>
                <a:ea typeface="Roboto"/>
                <a:cs typeface="Roboto"/>
                <a:sym typeface="Roboto"/>
              </a:rPr>
              <a:t>Use clustering algorithms to categorize companies based on attributes such as employee count and LinkedIn followers. This categorization can help in understanding market segments and identifying patterns among different types of companies.</a:t>
            </a:r>
            <a:endParaRPr sz="1200">
              <a:solidFill>
                <a:srgbClr val="0D0D0D"/>
              </a:solidFill>
              <a:highlight>
                <a:srgbClr val="D9D9D9"/>
              </a:highlight>
              <a:latin typeface="Roboto"/>
              <a:ea typeface="Roboto"/>
              <a:cs typeface="Roboto"/>
              <a:sym typeface="Roboto"/>
            </a:endParaRPr>
          </a:p>
          <a:p>
            <a:pPr indent="0" lvl="0" marL="0" rtl="0" algn="l">
              <a:spcBef>
                <a:spcPts val="1200"/>
              </a:spcBef>
              <a:spcAft>
                <a:spcPts val="1200"/>
              </a:spcAft>
              <a:buNone/>
            </a:pPr>
            <a:r>
              <a:rPr lang="en" sz="1200">
                <a:solidFill>
                  <a:srgbClr val="0D0D0D"/>
                </a:solidFill>
                <a:highlight>
                  <a:srgbClr val="D9D9D9"/>
                </a:highlight>
                <a:latin typeface="Roboto"/>
                <a:ea typeface="Roboto"/>
                <a:cs typeface="Roboto"/>
                <a:sym typeface="Roboto"/>
              </a:rPr>
              <a:t>Apply clustering algorithms to analyze and visualize patterns in the data. Use NLTK for additional analysis tasks, such as sentiment analysis or skill extraction, to gain deeper insights into the clustered data.</a:t>
            </a:r>
            <a:endParaRPr sz="1200">
              <a:solidFill>
                <a:srgbClr val="0D0D0D"/>
              </a:solidFill>
              <a:highlight>
                <a:srgbClr val="D9D9D9"/>
              </a:highlight>
              <a:latin typeface="Roboto"/>
              <a:ea typeface="Roboto"/>
              <a:cs typeface="Roboto"/>
              <a:sym typeface="Roboto"/>
            </a:endParaRPr>
          </a:p>
        </p:txBody>
      </p:sp>
      <p:pic>
        <p:nvPicPr>
          <p:cNvPr id="84" name="Google Shape;84;p17"/>
          <p:cNvPicPr preferRelativeResize="0"/>
          <p:nvPr/>
        </p:nvPicPr>
        <p:blipFill>
          <a:blip r:embed="rId3">
            <a:alphaModFix/>
          </a:blip>
          <a:stretch>
            <a:fillRect/>
          </a:stretch>
        </p:blipFill>
        <p:spPr>
          <a:xfrm>
            <a:off x="3916600" y="62925"/>
            <a:ext cx="5135650" cy="2422325"/>
          </a:xfrm>
          <a:prstGeom prst="rect">
            <a:avLst/>
          </a:prstGeom>
          <a:noFill/>
          <a:ln>
            <a:noFill/>
          </a:ln>
          <a:effectLst>
            <a:outerShdw blurRad="57150" rotWithShape="0" algn="bl" dir="5400000" dist="19050">
              <a:srgbClr val="000000">
                <a:alpha val="50000"/>
              </a:srgbClr>
            </a:outerShdw>
          </a:effectLst>
        </p:spPr>
      </p:pic>
      <p:pic>
        <p:nvPicPr>
          <p:cNvPr id="85" name="Google Shape;85;p17"/>
          <p:cNvPicPr preferRelativeResize="0"/>
          <p:nvPr/>
        </p:nvPicPr>
        <p:blipFill>
          <a:blip r:embed="rId4">
            <a:alphaModFix/>
          </a:blip>
          <a:stretch>
            <a:fillRect/>
          </a:stretch>
        </p:blipFill>
        <p:spPr>
          <a:xfrm>
            <a:off x="3916600" y="2571750"/>
            <a:ext cx="5135650" cy="24773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89" name="Shape 89"/>
        <p:cNvGrpSpPr/>
        <p:nvPr/>
      </p:nvGrpSpPr>
      <p:grpSpPr>
        <a:xfrm>
          <a:off x="0" y="0"/>
          <a:ext cx="0" cy="0"/>
          <a:chOff x="0" y="0"/>
          <a:chExt cx="0" cy="0"/>
        </a:xfrm>
      </p:grpSpPr>
      <p:sp>
        <p:nvSpPr>
          <p:cNvPr id="90" name="Google Shape;90;p18"/>
          <p:cNvSpPr txBox="1"/>
          <p:nvPr>
            <p:ph type="title"/>
          </p:nvPr>
        </p:nvSpPr>
        <p:spPr>
          <a:xfrm>
            <a:off x="311700" y="319175"/>
            <a:ext cx="2543100" cy="5727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SEARCH BAR</a:t>
            </a:r>
            <a:endParaRPr/>
          </a:p>
        </p:txBody>
      </p:sp>
      <p:sp>
        <p:nvSpPr>
          <p:cNvPr id="91" name="Google Shape;91;p18"/>
          <p:cNvSpPr txBox="1"/>
          <p:nvPr>
            <p:ph idx="1" type="body"/>
          </p:nvPr>
        </p:nvSpPr>
        <p:spPr>
          <a:xfrm>
            <a:off x="311700" y="990950"/>
            <a:ext cx="2621700" cy="38853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1200">
                <a:solidFill>
                  <a:srgbClr val="0D0D0D"/>
                </a:solidFill>
                <a:highlight>
                  <a:srgbClr val="D9D9D9"/>
                </a:highlight>
                <a:latin typeface="Roboto"/>
                <a:ea typeface="Roboto"/>
                <a:cs typeface="Roboto"/>
                <a:sym typeface="Roboto"/>
              </a:rPr>
              <a:t>One of the primary challenges encountered was loading data into the search bar efficiently. This involved integrating the search functionality with the backend database and ensuring smooth retrieval and display of search results.</a:t>
            </a:r>
            <a:endParaRPr sz="1200">
              <a:solidFill>
                <a:srgbClr val="0D0D0D"/>
              </a:solidFill>
              <a:highlight>
                <a:srgbClr val="D9D9D9"/>
              </a:highlight>
              <a:latin typeface="Roboto"/>
              <a:ea typeface="Roboto"/>
              <a:cs typeface="Roboto"/>
              <a:sym typeface="Roboto"/>
            </a:endParaRPr>
          </a:p>
          <a:p>
            <a:pPr indent="0" lvl="0" marL="0" rtl="0" algn="l">
              <a:spcBef>
                <a:spcPts val="0"/>
              </a:spcBef>
              <a:spcAft>
                <a:spcPts val="0"/>
              </a:spcAft>
              <a:buNone/>
            </a:pPr>
            <a:r>
              <a:t/>
            </a:r>
            <a:endParaRPr sz="1200">
              <a:solidFill>
                <a:srgbClr val="0D0D0D"/>
              </a:solidFill>
              <a:highlight>
                <a:srgbClr val="D9D9D9"/>
              </a:highlight>
              <a:latin typeface="Roboto"/>
              <a:ea typeface="Roboto"/>
              <a:cs typeface="Roboto"/>
              <a:sym typeface="Roboto"/>
            </a:endParaRPr>
          </a:p>
          <a:p>
            <a:pPr indent="0" lvl="0" marL="0" rtl="0" algn="l">
              <a:spcBef>
                <a:spcPts val="0"/>
              </a:spcBef>
              <a:spcAft>
                <a:spcPts val="0"/>
              </a:spcAft>
              <a:buNone/>
            </a:pPr>
            <a:r>
              <a:rPr lang="en" sz="1200">
                <a:solidFill>
                  <a:srgbClr val="0D0D0D"/>
                </a:solidFill>
                <a:highlight>
                  <a:srgbClr val="D9D9D9"/>
                </a:highlight>
                <a:latin typeface="Roboto"/>
                <a:ea typeface="Roboto"/>
                <a:cs typeface="Roboto"/>
                <a:sym typeface="Roboto"/>
              </a:rPr>
              <a:t>To address this challenge, extensive research was conducted into various methods for data retrieval and integration with frontend components. Ultimately, a combination of MySQL connection requests and server-side APIs was implemented to fetch and display search results dynamically. Additionally, caching mechanisms were employed to optimize data retrieval and minimize latency.</a:t>
            </a:r>
            <a:endParaRPr sz="1200">
              <a:solidFill>
                <a:srgbClr val="0D0D0D"/>
              </a:solidFill>
              <a:highlight>
                <a:srgbClr val="D9D9D9"/>
              </a:highlight>
              <a:latin typeface="Roboto"/>
              <a:ea typeface="Roboto"/>
              <a:cs typeface="Roboto"/>
              <a:sym typeface="Roboto"/>
            </a:endParaRPr>
          </a:p>
          <a:p>
            <a:pPr indent="0" lvl="0" marL="0" rtl="0" algn="l">
              <a:spcBef>
                <a:spcPts val="0"/>
              </a:spcBef>
              <a:spcAft>
                <a:spcPts val="1200"/>
              </a:spcAft>
              <a:buNone/>
            </a:pPr>
            <a:r>
              <a:t/>
            </a:r>
            <a:endParaRPr/>
          </a:p>
        </p:txBody>
      </p:sp>
      <p:pic>
        <p:nvPicPr>
          <p:cNvPr id="92" name="Google Shape;92;p18"/>
          <p:cNvPicPr preferRelativeResize="0"/>
          <p:nvPr/>
        </p:nvPicPr>
        <p:blipFill>
          <a:blip r:embed="rId3">
            <a:alphaModFix/>
          </a:blip>
          <a:stretch>
            <a:fillRect/>
          </a:stretch>
        </p:blipFill>
        <p:spPr>
          <a:xfrm>
            <a:off x="3271700" y="3948075"/>
            <a:ext cx="5780550" cy="1132500"/>
          </a:xfrm>
          <a:prstGeom prst="rect">
            <a:avLst/>
          </a:prstGeom>
          <a:noFill/>
          <a:ln>
            <a:noFill/>
          </a:ln>
          <a:effectLst>
            <a:outerShdw blurRad="57150" rotWithShape="0" algn="bl" dir="5400000" dist="19050">
              <a:srgbClr val="000000">
                <a:alpha val="50000"/>
              </a:srgbClr>
            </a:outerShdw>
          </a:effectLst>
        </p:spPr>
      </p:pic>
      <p:pic>
        <p:nvPicPr>
          <p:cNvPr id="93" name="Google Shape;93;p18"/>
          <p:cNvPicPr preferRelativeResize="0"/>
          <p:nvPr/>
        </p:nvPicPr>
        <p:blipFill>
          <a:blip r:embed="rId4">
            <a:alphaModFix/>
          </a:blip>
          <a:stretch>
            <a:fillRect/>
          </a:stretch>
        </p:blipFill>
        <p:spPr>
          <a:xfrm>
            <a:off x="3271700" y="110100"/>
            <a:ext cx="5780551" cy="37752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 AND LEARNINGS OUTCOMES</a:t>
            </a:r>
            <a:endParaRPr/>
          </a:p>
        </p:txBody>
      </p:sp>
      <p:sp>
        <p:nvSpPr>
          <p:cNvPr id="99" name="Google Shape;99;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329">
                <a:solidFill>
                  <a:schemeClr val="dk1"/>
                </a:solidFill>
                <a:highlight>
                  <a:srgbClr val="D9D9D9"/>
                </a:highlight>
              </a:rPr>
              <a:t>Challenges</a:t>
            </a:r>
            <a:r>
              <a:rPr b="1" lang="en" sz="1329">
                <a:solidFill>
                  <a:schemeClr val="dk1"/>
                </a:solidFill>
                <a:highlight>
                  <a:srgbClr val="D9D9D9"/>
                </a:highlight>
              </a:rPr>
              <a:t>:</a:t>
            </a:r>
            <a:endParaRPr b="1" sz="1329">
              <a:solidFill>
                <a:schemeClr val="dk1"/>
              </a:solidFill>
              <a:highlight>
                <a:srgbClr val="D9D9D9"/>
              </a:highlight>
            </a:endParaRPr>
          </a:p>
          <a:p>
            <a:pPr indent="-304800" lvl="0" marL="457200" rtl="0" algn="l">
              <a:spcBef>
                <a:spcPts val="1200"/>
              </a:spcBef>
              <a:spcAft>
                <a:spcPts val="0"/>
              </a:spcAft>
              <a:buClr>
                <a:srgbClr val="0D0D0D"/>
              </a:buClr>
              <a:buSzPts val="1200"/>
              <a:buFont typeface="Roboto"/>
              <a:buChar char="●"/>
            </a:pPr>
            <a:r>
              <a:rPr lang="en" sz="1200">
                <a:solidFill>
                  <a:srgbClr val="0D0D0D"/>
                </a:solidFill>
                <a:highlight>
                  <a:srgbClr val="D9D9D9"/>
                </a:highlight>
                <a:latin typeface="Roboto"/>
                <a:ea typeface="Roboto"/>
                <a:cs typeface="Roboto"/>
                <a:sym typeface="Roboto"/>
              </a:rPr>
              <a:t>Extracting relevant skills and qualifications from unstructured job descriptions.</a:t>
            </a:r>
            <a:endParaRPr sz="1200">
              <a:solidFill>
                <a:srgbClr val="0D0D0D"/>
              </a:solidFill>
              <a:highlight>
                <a:srgbClr val="D9D9D9"/>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D9D9D9"/>
                </a:highlight>
                <a:latin typeface="Roboto"/>
                <a:ea typeface="Roboto"/>
                <a:cs typeface="Roboto"/>
                <a:sym typeface="Roboto"/>
              </a:rPr>
              <a:t>Dealing with special characters, punctuation, and typos in search queries.</a:t>
            </a:r>
            <a:endParaRPr sz="1200">
              <a:solidFill>
                <a:srgbClr val="0D0D0D"/>
              </a:solidFill>
              <a:highlight>
                <a:srgbClr val="D9D9D9"/>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D9D9D9"/>
                </a:highlight>
                <a:latin typeface="Roboto"/>
                <a:ea typeface="Roboto"/>
                <a:cs typeface="Roboto"/>
                <a:sym typeface="Roboto"/>
              </a:rPr>
              <a:t>Providing real-time updates to search results as the user types.</a:t>
            </a:r>
            <a:endParaRPr sz="1200">
              <a:solidFill>
                <a:srgbClr val="0D0D0D"/>
              </a:solidFill>
              <a:highlight>
                <a:srgbClr val="D9D9D9"/>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D9D9D9"/>
                </a:highlight>
                <a:latin typeface="Roboto"/>
                <a:ea typeface="Roboto"/>
                <a:cs typeface="Roboto"/>
                <a:sym typeface="Roboto"/>
              </a:rPr>
              <a:t>Supporting complex search queries with multiple filters, operators, and conditions.</a:t>
            </a:r>
            <a:endParaRPr sz="1200">
              <a:solidFill>
                <a:srgbClr val="0D0D0D"/>
              </a:solidFill>
              <a:highlight>
                <a:srgbClr val="D9D9D9"/>
              </a:highlight>
              <a:latin typeface="Roboto"/>
              <a:ea typeface="Roboto"/>
              <a:cs typeface="Roboto"/>
              <a:sym typeface="Roboto"/>
            </a:endParaRPr>
          </a:p>
          <a:p>
            <a:pPr indent="0" lvl="0" marL="0" rtl="0" algn="l">
              <a:spcBef>
                <a:spcPts val="1200"/>
              </a:spcBef>
              <a:spcAft>
                <a:spcPts val="0"/>
              </a:spcAft>
              <a:buNone/>
            </a:pPr>
            <a:r>
              <a:rPr b="1" lang="en" sz="1300">
                <a:solidFill>
                  <a:srgbClr val="0D0D0D"/>
                </a:solidFill>
                <a:highlight>
                  <a:srgbClr val="D9D9D9"/>
                </a:highlight>
                <a:latin typeface="Roboto"/>
                <a:ea typeface="Roboto"/>
                <a:cs typeface="Roboto"/>
                <a:sym typeface="Roboto"/>
              </a:rPr>
              <a:t>Learning Outcomes:</a:t>
            </a:r>
            <a:endParaRPr b="1" sz="1300">
              <a:solidFill>
                <a:srgbClr val="0D0D0D"/>
              </a:solidFill>
              <a:highlight>
                <a:srgbClr val="D9D9D9"/>
              </a:highlight>
              <a:latin typeface="Roboto"/>
              <a:ea typeface="Roboto"/>
              <a:cs typeface="Roboto"/>
              <a:sym typeface="Roboto"/>
            </a:endParaRPr>
          </a:p>
          <a:p>
            <a:pPr indent="-304800" lvl="0" marL="457200" rtl="0" algn="l">
              <a:spcBef>
                <a:spcPts val="1200"/>
              </a:spcBef>
              <a:spcAft>
                <a:spcPts val="0"/>
              </a:spcAft>
              <a:buClr>
                <a:srgbClr val="0D0D0D"/>
              </a:buClr>
              <a:buSzPts val="1200"/>
              <a:buFont typeface="Roboto"/>
              <a:buChar char="●"/>
            </a:pPr>
            <a:r>
              <a:rPr lang="en" sz="1200">
                <a:solidFill>
                  <a:srgbClr val="0D0D0D"/>
                </a:solidFill>
                <a:highlight>
                  <a:srgbClr val="D9D9D9"/>
                </a:highlight>
                <a:latin typeface="Roboto"/>
                <a:ea typeface="Roboto"/>
                <a:cs typeface="Roboto"/>
                <a:sym typeface="Roboto"/>
              </a:rPr>
              <a:t>Enhance programming skills in languages such as Python, PowerBI, or SQL for data manipulation, analysis, and visualization.</a:t>
            </a:r>
            <a:endParaRPr sz="1200">
              <a:solidFill>
                <a:srgbClr val="0D0D0D"/>
              </a:solidFill>
              <a:highlight>
                <a:srgbClr val="D9D9D9"/>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D9D9D9"/>
                </a:highlight>
                <a:latin typeface="Roboto"/>
                <a:ea typeface="Roboto"/>
                <a:cs typeface="Roboto"/>
                <a:sym typeface="Roboto"/>
              </a:rPr>
              <a:t>Learn to leverage libraries and frameworks such as pandas, scikit-learn, and matplotlib for data analytics tasks.</a:t>
            </a:r>
            <a:endParaRPr sz="1200">
              <a:solidFill>
                <a:srgbClr val="0D0D0D"/>
              </a:solidFill>
              <a:highlight>
                <a:srgbClr val="D9D9D9"/>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D9D9D9"/>
                </a:highlight>
                <a:latin typeface="Roboto"/>
                <a:ea typeface="Roboto"/>
                <a:cs typeface="Roboto"/>
                <a:sym typeface="Roboto"/>
              </a:rPr>
              <a:t>Learn techniques for ensuring cross-platform compatibility and responsiveness of the search bar across different devices and browsers.</a:t>
            </a:r>
            <a:endParaRPr sz="1200">
              <a:solidFill>
                <a:srgbClr val="0D0D0D"/>
              </a:solidFill>
              <a:highlight>
                <a:srgbClr val="D9D9D9"/>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D9D9D9"/>
                </a:highlight>
                <a:latin typeface="Roboto"/>
                <a:ea typeface="Roboto"/>
                <a:cs typeface="Roboto"/>
                <a:sym typeface="Roboto"/>
              </a:rPr>
              <a:t>Gain proficiency in version control systems such as Git for managing code changes, branching, and collaboration with team members.</a:t>
            </a:r>
            <a:endParaRPr sz="1200">
              <a:solidFill>
                <a:srgbClr val="0D0D0D"/>
              </a:solidFill>
              <a:highlight>
                <a:srgbClr val="D9D9D9"/>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D9D9D9"/>
                </a:highlight>
                <a:latin typeface="Roboto"/>
                <a:ea typeface="Roboto"/>
                <a:cs typeface="Roboto"/>
                <a:sym typeface="Roboto"/>
              </a:rPr>
              <a:t>Develop skills in error handling and debugging to identify and resolve issues that arise during search implementation.</a:t>
            </a:r>
            <a:endParaRPr sz="1200">
              <a:solidFill>
                <a:srgbClr val="0D0D0D"/>
              </a:solidFill>
              <a:highlight>
                <a:srgbClr val="D9D9D9"/>
              </a:highlight>
              <a:latin typeface="Roboto"/>
              <a:ea typeface="Roboto"/>
              <a:cs typeface="Roboto"/>
              <a:sym typeface="Roboto"/>
            </a:endParaRPr>
          </a:p>
          <a:p>
            <a:pPr indent="0" lvl="0" marL="0" rtl="0" algn="l">
              <a:spcBef>
                <a:spcPts val="0"/>
              </a:spcBef>
              <a:spcAft>
                <a:spcPts val="1200"/>
              </a:spcAft>
              <a:buNone/>
            </a:pPr>
            <a:r>
              <a:t/>
            </a:r>
            <a:endParaRPr sz="1200">
              <a:solidFill>
                <a:srgbClr val="0D0D0D"/>
              </a:solidFill>
              <a:highlight>
                <a:srgbClr val="FFFFFF"/>
              </a:highlight>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103" name="Shape 103"/>
        <p:cNvGrpSpPr/>
        <p:nvPr/>
      </p:nvGrpSpPr>
      <p:grpSpPr>
        <a:xfrm>
          <a:off x="0" y="0"/>
          <a:ext cx="0" cy="0"/>
          <a:chOff x="0" y="0"/>
          <a:chExt cx="0" cy="0"/>
        </a:xfrm>
      </p:grpSpPr>
      <p:sp>
        <p:nvSpPr>
          <p:cNvPr id="104" name="Google Shape;104;p20"/>
          <p:cNvSpPr txBox="1"/>
          <p:nvPr>
            <p:ph type="title"/>
          </p:nvPr>
        </p:nvSpPr>
        <p:spPr>
          <a:xfrm>
            <a:off x="2639625" y="1050600"/>
            <a:ext cx="1497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05" name="Google Shape;105;p20"/>
          <p:cNvSpPr txBox="1"/>
          <p:nvPr>
            <p:ph idx="1" type="body"/>
          </p:nvPr>
        </p:nvSpPr>
        <p:spPr>
          <a:xfrm>
            <a:off x="2356500" y="1852400"/>
            <a:ext cx="1143300" cy="189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6" name="Google Shape;106;p20"/>
          <p:cNvPicPr preferRelativeResize="0"/>
          <p:nvPr/>
        </p:nvPicPr>
        <p:blipFill>
          <a:blip r:embed="rId3">
            <a:alphaModFix/>
          </a:blip>
          <a:stretch>
            <a:fillRect/>
          </a:stretch>
        </p:blipFill>
        <p:spPr>
          <a:xfrm>
            <a:off x="523088" y="290725"/>
            <a:ext cx="8097825" cy="4562049"/>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